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Lato"/>
      <p:bold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" roundtripDataSignature="AMtx7mjTOm3wOWBjEE5loGkFQcaNSV5k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ato-bold.fntdata"/><Relationship Id="rId14" Type="http://schemas.openxmlformats.org/officeDocument/2006/relationships/slide" Target="slides/slide10.xml"/><Relationship Id="rId17" Type="http://customschemas.google.com/relationships/presentationmetadata" Target="metadata"/><Relationship Id="rId16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793800" y="1606975"/>
            <a:ext cx="8468100" cy="29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6150"/>
              <a:buFont typeface="Lato"/>
              <a:buNone/>
            </a:pPr>
            <a:r>
              <a:rPr b="1" i="0" lang="en-US" sz="50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Progresividad y regresividad de los impuestos</a:t>
            </a:r>
            <a:endParaRPr b="0" i="0" sz="5000" u="none" cap="none" strike="noStrike"/>
          </a:p>
        </p:txBody>
      </p:sp>
      <p:sp>
        <p:nvSpPr>
          <p:cNvPr id="58" name="Google Shape;58;p1"/>
          <p:cNvSpPr/>
          <p:nvPr/>
        </p:nvSpPr>
        <p:spPr>
          <a:xfrm>
            <a:off x="793790" y="4881801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Los impuestos pueden ser progresivos o regresivos, lo que refleja su impacto en la equidad fiscal. Entender estas diferencias clave es fundamental para diseñar sistemas tributarios justos y eficientes.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8" name="Google Shape;19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0"/>
          <p:cNvSpPr/>
          <p:nvPr/>
        </p:nvSpPr>
        <p:spPr>
          <a:xfrm>
            <a:off x="793790" y="3810119"/>
            <a:ext cx="1247263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Hacia un sistema tributario más justo y equitativo</a:t>
            </a:r>
            <a:endParaRPr b="0" i="0" sz="4450" u="none" cap="none" strike="noStrike"/>
          </a:p>
        </p:txBody>
      </p:sp>
      <p:sp>
        <p:nvSpPr>
          <p:cNvPr id="200" name="Google Shape;200;p10"/>
          <p:cNvSpPr/>
          <p:nvPr/>
        </p:nvSpPr>
        <p:spPr>
          <a:xfrm>
            <a:off x="793790" y="4859060"/>
            <a:ext cx="4196358" cy="2395657"/>
          </a:xfrm>
          <a:prstGeom prst="roundRect">
            <a:avLst>
              <a:gd fmla="val 1420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0"/>
          <p:cNvSpPr/>
          <p:nvPr/>
        </p:nvSpPr>
        <p:spPr>
          <a:xfrm>
            <a:off x="1020604" y="508587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Retos Pendientes</a:t>
            </a:r>
            <a:endParaRPr b="0" i="0" sz="2200" u="none" cap="none" strike="noStrike"/>
          </a:p>
        </p:txBody>
      </p:sp>
      <p:sp>
        <p:nvSpPr>
          <p:cNvPr id="202" name="Google Shape;202;p10"/>
          <p:cNvSpPr/>
          <p:nvPr/>
        </p:nvSpPr>
        <p:spPr>
          <a:xfrm>
            <a:off x="1020604" y="5576292"/>
            <a:ext cx="374273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Reducir los sesgos regresivos, ampliar la base imponible y mejorar la progressividad siguen siendo desafíos clave.</a:t>
            </a:r>
            <a:endParaRPr b="0" i="0" sz="1750" u="none" cap="none" strike="noStrike"/>
          </a:p>
        </p:txBody>
      </p:sp>
      <p:sp>
        <p:nvSpPr>
          <p:cNvPr id="203" name="Google Shape;203;p10"/>
          <p:cNvSpPr/>
          <p:nvPr/>
        </p:nvSpPr>
        <p:spPr>
          <a:xfrm>
            <a:off x="5216962" y="4859060"/>
            <a:ext cx="4196358" cy="2395657"/>
          </a:xfrm>
          <a:prstGeom prst="roundRect">
            <a:avLst>
              <a:gd fmla="val 1420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0"/>
          <p:cNvSpPr/>
          <p:nvPr/>
        </p:nvSpPr>
        <p:spPr>
          <a:xfrm>
            <a:off x="5443776" y="508587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Papel de la Política</a:t>
            </a:r>
            <a:endParaRPr b="0" i="0" sz="2200" u="none" cap="none" strike="noStrike"/>
          </a:p>
        </p:txBody>
      </p:sp>
      <p:sp>
        <p:nvSpPr>
          <p:cNvPr id="205" name="Google Shape;205;p10"/>
          <p:cNvSpPr/>
          <p:nvPr/>
        </p:nvSpPr>
        <p:spPr>
          <a:xfrm>
            <a:off x="5443776" y="5576292"/>
            <a:ext cx="374273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diseño de un sistema tributario más progresivo requiere de un liderazgo político comprometido con la justicia redistributiva.</a:t>
            </a:r>
            <a:endParaRPr b="0" i="0" sz="1750" u="none" cap="none" strike="noStrike"/>
          </a:p>
        </p:txBody>
      </p:sp>
      <p:sp>
        <p:nvSpPr>
          <p:cNvPr id="206" name="Google Shape;206;p10"/>
          <p:cNvSpPr/>
          <p:nvPr/>
        </p:nvSpPr>
        <p:spPr>
          <a:xfrm>
            <a:off x="9640133" y="4859060"/>
            <a:ext cx="4196358" cy="2395657"/>
          </a:xfrm>
          <a:prstGeom prst="roundRect">
            <a:avLst>
              <a:gd fmla="val 1420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0"/>
          <p:cNvSpPr/>
          <p:nvPr/>
        </p:nvSpPr>
        <p:spPr>
          <a:xfrm>
            <a:off x="9866948" y="508587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Hacia el Futuro</a:t>
            </a:r>
            <a:endParaRPr b="0" i="0" sz="2200" u="none" cap="none" strike="noStrike"/>
          </a:p>
        </p:txBody>
      </p:sp>
      <p:sp>
        <p:nvSpPr>
          <p:cNvPr id="208" name="Google Shape;208;p10"/>
          <p:cNvSpPr/>
          <p:nvPr/>
        </p:nvSpPr>
        <p:spPr>
          <a:xfrm>
            <a:off x="9866948" y="5576292"/>
            <a:ext cx="374273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Avanzar hacia una mayor progresividad impositiva es fundamental para construir sociedades más justas e inclusivas.</a:t>
            </a:r>
            <a:endParaRPr b="0" i="0" sz="1750" u="none" cap="none" strike="noStrike"/>
          </a:p>
        </p:txBody>
      </p:sp>
      <p:sp>
        <p:nvSpPr>
          <p:cNvPr id="209" name="Google Shape;209;p10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/>
          <p:nvPr/>
        </p:nvSpPr>
        <p:spPr>
          <a:xfrm>
            <a:off x="6280190" y="1856661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¿Qué son los impuestos progresivos y regresivos?</a:t>
            </a:r>
            <a:endParaRPr b="0" i="0" sz="4450" u="none" cap="none" strike="noStrike"/>
          </a:p>
        </p:txBody>
      </p:sp>
      <p:sp>
        <p:nvSpPr>
          <p:cNvPr id="66" name="Google Shape;66;p2"/>
          <p:cNvSpPr/>
          <p:nvPr/>
        </p:nvSpPr>
        <p:spPr>
          <a:xfrm>
            <a:off x="6280190" y="3614380"/>
            <a:ext cx="3664863" cy="2758559"/>
          </a:xfrm>
          <a:prstGeom prst="roundRect">
            <a:avLst>
              <a:gd fmla="val 123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6507004" y="3841194"/>
            <a:ext cx="287345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Impuestos Progresivos</a:t>
            </a:r>
            <a:endParaRPr b="0" i="0" sz="220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6507004" y="4331613"/>
            <a:ext cx="321123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Aplican una tasa impositiva más alta a medida que aumenta el nivel de ingresos o riqueza. Esto promueve una mayor igualdad redistributiva.</a:t>
            </a:r>
            <a:endParaRPr b="0" i="0" sz="175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10171867" y="3614380"/>
            <a:ext cx="3664863" cy="2758559"/>
          </a:xfrm>
          <a:prstGeom prst="roundRect">
            <a:avLst>
              <a:gd fmla="val 1233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0398681" y="384119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Impuestos Regresivos</a:t>
            </a:r>
            <a:endParaRPr b="0" i="0" sz="2200" u="none" cap="none" strike="noStrike"/>
          </a:p>
        </p:txBody>
      </p:sp>
      <p:sp>
        <p:nvSpPr>
          <p:cNvPr id="71" name="Google Shape;71;p2"/>
          <p:cNvSpPr/>
          <p:nvPr/>
        </p:nvSpPr>
        <p:spPr>
          <a:xfrm>
            <a:off x="10398681" y="4331613"/>
            <a:ext cx="321123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Imponen una carga impositiva relativamente mayor a los grupos de bajos ingresos. Esto puede profundizar las desigualdades económicas.</a:t>
            </a:r>
            <a:endParaRPr b="0" i="0" sz="1750" u="none" cap="none" strike="noStrike"/>
          </a:p>
        </p:txBody>
      </p:sp>
      <p:sp>
        <p:nvSpPr>
          <p:cNvPr id="72" name="Google Shape;72;p2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8" name="Google Shape;7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56460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3"/>
          <p:cNvSpPr/>
          <p:nvPr/>
        </p:nvSpPr>
        <p:spPr>
          <a:xfrm>
            <a:off x="718066" y="3128724"/>
            <a:ext cx="10112216" cy="6411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000"/>
              <a:buFont typeface="Lato"/>
              <a:buNone/>
            </a:pPr>
            <a:r>
              <a:rPr b="1" i="0" lang="en-US" sz="40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Características de los impuestos progresivos</a:t>
            </a:r>
            <a:endParaRPr b="0" i="0" sz="4000" u="none" cap="none" strike="noStrike"/>
          </a:p>
        </p:txBody>
      </p:sp>
      <p:sp>
        <p:nvSpPr>
          <p:cNvPr id="80" name="Google Shape;80;p3"/>
          <p:cNvSpPr/>
          <p:nvPr/>
        </p:nvSpPr>
        <p:spPr>
          <a:xfrm>
            <a:off x="7303770" y="4077533"/>
            <a:ext cx="22860" cy="3590211"/>
          </a:xfrm>
          <a:prstGeom prst="roundRect">
            <a:avLst>
              <a:gd fmla="val 134627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3"/>
          <p:cNvSpPr/>
          <p:nvPr/>
        </p:nvSpPr>
        <p:spPr>
          <a:xfrm>
            <a:off x="6389191" y="4527590"/>
            <a:ext cx="718066" cy="22860"/>
          </a:xfrm>
          <a:prstGeom prst="roundRect">
            <a:avLst>
              <a:gd fmla="val 134627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"/>
          <p:cNvSpPr/>
          <p:nvPr/>
        </p:nvSpPr>
        <p:spPr>
          <a:xfrm>
            <a:off x="7084397" y="4308277"/>
            <a:ext cx="461605" cy="461605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"/>
          <p:cNvSpPr/>
          <p:nvPr/>
        </p:nvSpPr>
        <p:spPr>
          <a:xfrm>
            <a:off x="7225963" y="4385191"/>
            <a:ext cx="1784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400"/>
              <a:buFont typeface="Lato"/>
              <a:buNone/>
            </a:pPr>
            <a:r>
              <a:rPr b="1" i="0" lang="en-US" sz="24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0" i="0" sz="2400" u="none" cap="none" strike="noStrike"/>
          </a:p>
        </p:txBody>
      </p:sp>
      <p:sp>
        <p:nvSpPr>
          <p:cNvPr id="84" name="Google Shape;84;p3"/>
          <p:cNvSpPr/>
          <p:nvPr/>
        </p:nvSpPr>
        <p:spPr>
          <a:xfrm>
            <a:off x="3622238" y="4282678"/>
            <a:ext cx="2564606" cy="320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00"/>
              <a:buFont typeface="Lato"/>
              <a:buNone/>
            </a:pPr>
            <a:r>
              <a:rPr b="1" i="0" lang="en-US" sz="2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Tasa Variable</a:t>
            </a:r>
            <a:endParaRPr b="0" i="0" sz="2000" u="none" cap="none" strike="noStrike"/>
          </a:p>
        </p:txBody>
      </p:sp>
      <p:sp>
        <p:nvSpPr>
          <p:cNvPr id="85" name="Google Shape;85;p3"/>
          <p:cNvSpPr/>
          <p:nvPr/>
        </p:nvSpPr>
        <p:spPr>
          <a:xfrm>
            <a:off x="718066" y="4726186"/>
            <a:ext cx="5468779" cy="6562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0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porcentaje de impuesto aumenta a medida que los ingresos son más altos.</a:t>
            </a:r>
            <a:endParaRPr b="0" i="0" sz="160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7523143" y="5553313"/>
            <a:ext cx="718066" cy="22860"/>
          </a:xfrm>
          <a:prstGeom prst="roundRect">
            <a:avLst>
              <a:gd fmla="val 134627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3"/>
          <p:cNvSpPr/>
          <p:nvPr/>
        </p:nvSpPr>
        <p:spPr>
          <a:xfrm>
            <a:off x="7084397" y="5334000"/>
            <a:ext cx="461605" cy="461605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3"/>
          <p:cNvSpPr/>
          <p:nvPr/>
        </p:nvSpPr>
        <p:spPr>
          <a:xfrm>
            <a:off x="7225963" y="5410914"/>
            <a:ext cx="1784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400"/>
              <a:buFont typeface="Lato"/>
              <a:buNone/>
            </a:pPr>
            <a:r>
              <a:rPr b="1" i="0" lang="en-US" sz="24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0" i="0" sz="2400" u="none" cap="none" strike="noStrike"/>
          </a:p>
        </p:txBody>
      </p:sp>
      <p:sp>
        <p:nvSpPr>
          <p:cNvPr id="89" name="Google Shape;89;p3"/>
          <p:cNvSpPr/>
          <p:nvPr/>
        </p:nvSpPr>
        <p:spPr>
          <a:xfrm>
            <a:off x="8443555" y="5308402"/>
            <a:ext cx="2564606" cy="320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00"/>
              <a:buFont typeface="Lato"/>
              <a:buNone/>
            </a:pPr>
            <a:r>
              <a:rPr b="1" i="0" lang="en-US" sz="2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Mayor Recaudación</a:t>
            </a:r>
            <a:endParaRPr b="0" i="0" sz="2000" u="none" cap="none" strike="noStrike"/>
          </a:p>
        </p:txBody>
      </p:sp>
      <p:sp>
        <p:nvSpPr>
          <p:cNvPr id="90" name="Google Shape;90;p3"/>
          <p:cNvSpPr/>
          <p:nvPr/>
        </p:nvSpPr>
        <p:spPr>
          <a:xfrm>
            <a:off x="8443555" y="5751909"/>
            <a:ext cx="5468779" cy="6562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0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Los contribuyentes de altos ingresos aportan una mayor parte de los ingresos fiscales totales.</a:t>
            </a:r>
            <a:endParaRPr b="0" i="0" sz="1600" u="none" cap="none" strike="noStrike"/>
          </a:p>
        </p:txBody>
      </p:sp>
      <p:sp>
        <p:nvSpPr>
          <p:cNvPr id="91" name="Google Shape;91;p3"/>
          <p:cNvSpPr/>
          <p:nvPr/>
        </p:nvSpPr>
        <p:spPr>
          <a:xfrm>
            <a:off x="6389191" y="6476524"/>
            <a:ext cx="718066" cy="22860"/>
          </a:xfrm>
          <a:prstGeom prst="roundRect">
            <a:avLst>
              <a:gd fmla="val 134627" name="adj"/>
            </a:avLst>
          </a:prstGeom>
          <a:solidFill>
            <a:srgbClr val="CBC5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"/>
          <p:cNvSpPr/>
          <p:nvPr/>
        </p:nvSpPr>
        <p:spPr>
          <a:xfrm>
            <a:off x="7084397" y="6257211"/>
            <a:ext cx="461605" cy="461605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"/>
          <p:cNvSpPr/>
          <p:nvPr/>
        </p:nvSpPr>
        <p:spPr>
          <a:xfrm>
            <a:off x="7225963" y="6334125"/>
            <a:ext cx="1784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400"/>
              <a:buFont typeface="Lato"/>
              <a:buNone/>
            </a:pPr>
            <a:r>
              <a:rPr b="1" i="0" lang="en-US" sz="24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0" i="0" sz="2400" u="none" cap="none" strike="noStrike"/>
          </a:p>
        </p:txBody>
      </p:sp>
      <p:sp>
        <p:nvSpPr>
          <p:cNvPr id="94" name="Google Shape;94;p3"/>
          <p:cNvSpPr/>
          <p:nvPr/>
        </p:nvSpPr>
        <p:spPr>
          <a:xfrm>
            <a:off x="3622238" y="6231612"/>
            <a:ext cx="2564606" cy="320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000"/>
              <a:buFont typeface="Lato"/>
              <a:buNone/>
            </a:pPr>
            <a:r>
              <a:rPr b="1" i="0" lang="en-US" sz="20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Justicia Redistributiva</a:t>
            </a:r>
            <a:endParaRPr b="0" i="0" sz="2000" u="none" cap="none" strike="noStrike"/>
          </a:p>
        </p:txBody>
      </p:sp>
      <p:sp>
        <p:nvSpPr>
          <p:cNvPr id="95" name="Google Shape;95;p3"/>
          <p:cNvSpPr/>
          <p:nvPr/>
        </p:nvSpPr>
        <p:spPr>
          <a:xfrm>
            <a:off x="718066" y="6675120"/>
            <a:ext cx="5468779" cy="6562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00"/>
              <a:buFont typeface="Lato"/>
              <a:buNone/>
            </a:pPr>
            <a:r>
              <a:rPr b="0" i="0" lang="en-US" sz="16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Contribuyen a reducir la brecha entre ricos y pobres al redistribuir la riqueza de manera más equitativa.</a:t>
            </a:r>
            <a:endParaRPr b="0" i="0" sz="1600" u="none" cap="none" strike="noStrike"/>
          </a:p>
        </p:txBody>
      </p:sp>
      <p:sp>
        <p:nvSpPr>
          <p:cNvPr id="96" name="Google Shape;96;p3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"/>
          <p:cNvSpPr/>
          <p:nvPr/>
        </p:nvSpPr>
        <p:spPr>
          <a:xfrm>
            <a:off x="793790" y="2358509"/>
            <a:ext cx="1084064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Características de los impuestos regresivos</a:t>
            </a:r>
            <a:endParaRPr b="0" i="0" sz="4450" u="none" cap="none" strike="noStrike"/>
          </a:p>
        </p:txBody>
      </p:sp>
      <p:sp>
        <p:nvSpPr>
          <p:cNvPr id="103" name="Google Shape;103;p4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Tasa Fija</a:t>
            </a:r>
            <a:endParaRPr b="0" i="0" sz="2200" u="none" cap="none" strike="noStrike"/>
          </a:p>
        </p:txBody>
      </p:sp>
      <p:sp>
        <p:nvSpPr>
          <p:cNvPr id="104" name="Google Shape;104;p4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impuesto se aplica a una tasa constante, independientemente del nivel de ingresos.</a:t>
            </a:r>
            <a:endParaRPr b="0" i="0" sz="1750" u="none" cap="none" strike="noStrike"/>
          </a:p>
        </p:txBody>
      </p:sp>
      <p:sp>
        <p:nvSpPr>
          <p:cNvPr id="105" name="Google Shape;105;p4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Menor Recaudación</a:t>
            </a:r>
            <a:endParaRPr b="0" i="0" sz="2200" u="none" cap="none" strike="noStrike"/>
          </a:p>
        </p:txBody>
      </p:sp>
      <p:sp>
        <p:nvSpPr>
          <p:cNvPr id="106" name="Google Shape;106;p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Los contribuyentes de bajos ingresos aportan una mayor proporción de sus ingresos.</a:t>
            </a:r>
            <a:endParaRPr b="0" i="0" sz="1750" u="none" cap="none" strike="noStrike"/>
          </a:p>
        </p:txBody>
      </p:sp>
      <p:sp>
        <p:nvSpPr>
          <p:cNvPr id="107" name="Google Shape;107;p4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Inequidad</a:t>
            </a:r>
            <a:endParaRPr b="0" i="0" sz="2200" u="none" cap="none" strike="noStrike"/>
          </a:p>
        </p:txBody>
      </p:sp>
      <p:sp>
        <p:nvSpPr>
          <p:cNvPr id="108" name="Google Shape;108;p4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Tienden a aumentar las brechas de desigualdad al gravar de forma relativamente más elevada a los sectores de menores recursos.</a:t>
            </a:r>
            <a:endParaRPr b="0" i="0" sz="1750" u="none" cap="none" strike="noStrike"/>
          </a:p>
        </p:txBody>
      </p:sp>
      <p:sp>
        <p:nvSpPr>
          <p:cNvPr id="109" name="Google Shape;109;p4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5" name="Google Shape;1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/>
          <p:nvPr/>
        </p:nvSpPr>
        <p:spPr>
          <a:xfrm>
            <a:off x="6280190" y="1106805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Ejemplos de impuestos progresivos en la práctica</a:t>
            </a:r>
            <a:endParaRPr b="0" i="0" sz="4450" u="none" cap="none" strike="noStrike"/>
          </a:p>
        </p:txBody>
      </p:sp>
      <p:sp>
        <p:nvSpPr>
          <p:cNvPr id="117" name="Google Shape;117;p5"/>
          <p:cNvSpPr/>
          <p:nvPr/>
        </p:nvSpPr>
        <p:spPr>
          <a:xfrm>
            <a:off x="6280190" y="3119676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6436638" y="3204686"/>
            <a:ext cx="19740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0" i="0" sz="2650" u="none" cap="none" strike="noStrike"/>
          </a:p>
        </p:txBody>
      </p:sp>
      <p:sp>
        <p:nvSpPr>
          <p:cNvPr id="119" name="Google Shape;119;p5"/>
          <p:cNvSpPr/>
          <p:nvPr/>
        </p:nvSpPr>
        <p:spPr>
          <a:xfrm>
            <a:off x="7017306" y="3119676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Impuesto sobre la Renta</a:t>
            </a:r>
            <a:endParaRPr b="0" i="0" sz="2200" u="none" cap="none" strike="noStrike"/>
          </a:p>
        </p:txBody>
      </p:sp>
      <p:sp>
        <p:nvSpPr>
          <p:cNvPr id="120" name="Google Shape;120;p5"/>
          <p:cNvSpPr/>
          <p:nvPr/>
        </p:nvSpPr>
        <p:spPr>
          <a:xfrm>
            <a:off x="7017306" y="3964424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 tasa aumenta a medida que los ingresos son más altos, lo que promueve la redistribución.</a:t>
            </a:r>
            <a:endParaRPr b="0" i="0" sz="1750" u="none" cap="none" strike="noStrike"/>
          </a:p>
        </p:txBody>
      </p:sp>
      <p:sp>
        <p:nvSpPr>
          <p:cNvPr id="121" name="Google Shape;121;p5"/>
          <p:cNvSpPr/>
          <p:nvPr/>
        </p:nvSpPr>
        <p:spPr>
          <a:xfrm>
            <a:off x="10171867" y="3119676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"/>
          <p:cNvSpPr/>
          <p:nvPr/>
        </p:nvSpPr>
        <p:spPr>
          <a:xfrm>
            <a:off x="10328315" y="3204686"/>
            <a:ext cx="19740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0" i="0" sz="2650" u="none" cap="none" strike="noStrike"/>
          </a:p>
        </p:txBody>
      </p:sp>
      <p:sp>
        <p:nvSpPr>
          <p:cNvPr id="123" name="Google Shape;123;p5"/>
          <p:cNvSpPr/>
          <p:nvPr/>
        </p:nvSpPr>
        <p:spPr>
          <a:xfrm>
            <a:off x="10908983" y="3119676"/>
            <a:ext cx="288690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Impuesto a la Herencia</a:t>
            </a:r>
            <a:endParaRPr b="0" i="0" sz="2200" u="none" cap="none" strike="noStrike"/>
          </a:p>
        </p:txBody>
      </p:sp>
      <p:sp>
        <p:nvSpPr>
          <p:cNvPr id="124" name="Google Shape;124;p5"/>
          <p:cNvSpPr/>
          <p:nvPr/>
        </p:nvSpPr>
        <p:spPr>
          <a:xfrm>
            <a:off x="10908983" y="3610094"/>
            <a:ext cx="2927747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Aplica tasas más elevadas a las transferencias de grandes patrimonios, reduciendo la acumulación intergeneracional de riqueza.</a:t>
            </a:r>
            <a:endParaRPr b="0" i="0" sz="1750" u="none" cap="none" strike="noStrike"/>
          </a:p>
        </p:txBody>
      </p:sp>
      <p:sp>
        <p:nvSpPr>
          <p:cNvPr id="125" name="Google Shape;125;p5"/>
          <p:cNvSpPr/>
          <p:nvPr/>
        </p:nvSpPr>
        <p:spPr>
          <a:xfrm>
            <a:off x="6280190" y="5906572"/>
            <a:ext cx="510302" cy="510302"/>
          </a:xfrm>
          <a:prstGeom prst="roundRect">
            <a:avLst>
              <a:gd fmla="val 6667" name="adj"/>
            </a:avLst>
          </a:prstGeom>
          <a:solidFill>
            <a:srgbClr val="E5DF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"/>
          <p:cNvSpPr/>
          <p:nvPr/>
        </p:nvSpPr>
        <p:spPr>
          <a:xfrm>
            <a:off x="6436638" y="5991582"/>
            <a:ext cx="197406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650"/>
              <a:buFont typeface="Lato"/>
              <a:buNone/>
            </a:pPr>
            <a:r>
              <a:rPr b="1" i="0" lang="en-US" sz="26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0" i="0" sz="2650" u="none" cap="none" strike="noStrike"/>
          </a:p>
        </p:txBody>
      </p:sp>
      <p:sp>
        <p:nvSpPr>
          <p:cNvPr id="127" name="Google Shape;127;p5"/>
          <p:cNvSpPr/>
          <p:nvPr/>
        </p:nvSpPr>
        <p:spPr>
          <a:xfrm>
            <a:off x="7017306" y="5906572"/>
            <a:ext cx="419481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Impuesto al Valor Agregado (IVA)</a:t>
            </a:r>
            <a:endParaRPr b="0" i="0" sz="2200" u="none" cap="none" strike="noStrike"/>
          </a:p>
        </p:txBody>
      </p:sp>
      <p:sp>
        <p:nvSpPr>
          <p:cNvPr id="128" name="Google Shape;128;p5"/>
          <p:cNvSpPr/>
          <p:nvPr/>
        </p:nvSpPr>
        <p:spPr>
          <a:xfrm>
            <a:off x="7017306" y="6396990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Exenciones y tasas diferenciadas a productos básicos ayudan a mitigar el efecto regresivo del IVA.</a:t>
            </a:r>
            <a:endParaRPr b="0" i="0" sz="1750" u="none" cap="none" strike="noStrike"/>
          </a:p>
        </p:txBody>
      </p:sp>
      <p:sp>
        <p:nvSpPr>
          <p:cNvPr id="129" name="Google Shape;129;p5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5" name="Google Shape;13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6"/>
          <p:cNvSpPr/>
          <p:nvPr/>
        </p:nvSpPr>
        <p:spPr>
          <a:xfrm>
            <a:off x="651034" y="511969"/>
            <a:ext cx="7841933" cy="11625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650"/>
              <a:buFont typeface="Lato"/>
              <a:buNone/>
            </a:pPr>
            <a:r>
              <a:rPr b="1" i="0" lang="en-US" sz="36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Ejemplos de impuestos regresivos en la práctica</a:t>
            </a:r>
            <a:endParaRPr b="0" i="0" sz="3650" u="none" cap="none" strike="noStrike"/>
          </a:p>
        </p:txBody>
      </p:sp>
      <p:pic>
        <p:nvPicPr>
          <p:cNvPr descr="preencoded.png" id="137" name="Google Shape;13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034" y="1953458"/>
            <a:ext cx="465058" cy="46505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6"/>
          <p:cNvSpPr/>
          <p:nvPr/>
        </p:nvSpPr>
        <p:spPr>
          <a:xfrm>
            <a:off x="651034" y="2604492"/>
            <a:ext cx="2325410" cy="290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800"/>
              <a:buFont typeface="Lato"/>
              <a:buNone/>
            </a:pPr>
            <a:r>
              <a:rPr b="1" i="0" lang="en-US" sz="18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Impuesto a las Ventas</a:t>
            </a:r>
            <a:endParaRPr b="0" i="0" sz="1800" u="none" cap="none" strike="noStrike"/>
          </a:p>
        </p:txBody>
      </p:sp>
      <p:sp>
        <p:nvSpPr>
          <p:cNvPr id="139" name="Google Shape;139;p6"/>
          <p:cNvSpPr/>
          <p:nvPr/>
        </p:nvSpPr>
        <p:spPr>
          <a:xfrm>
            <a:off x="651034" y="3006685"/>
            <a:ext cx="7841933" cy="2976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None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Grava a una tasa fija las transacciones, sin tener en cuenta la capacidad de pago.</a:t>
            </a:r>
            <a:endParaRPr b="0" i="0" sz="1450" u="none" cap="none" strike="noStrike"/>
          </a:p>
        </p:txBody>
      </p:sp>
      <p:pic>
        <p:nvPicPr>
          <p:cNvPr descr="preencoded.png" id="140" name="Google Shape;140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1034" y="3862388"/>
            <a:ext cx="465058" cy="46505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6"/>
          <p:cNvSpPr/>
          <p:nvPr/>
        </p:nvSpPr>
        <p:spPr>
          <a:xfrm>
            <a:off x="651034" y="4513421"/>
            <a:ext cx="3743325" cy="290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800"/>
              <a:buFont typeface="Lato"/>
              <a:buNone/>
            </a:pPr>
            <a:r>
              <a:rPr b="1" i="0" lang="en-US" sz="18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Contribuciones a la Seguridad Social</a:t>
            </a:r>
            <a:endParaRPr b="0" i="0" sz="1800" u="none" cap="none" strike="noStrike"/>
          </a:p>
        </p:txBody>
      </p:sp>
      <p:sp>
        <p:nvSpPr>
          <p:cNvPr id="142" name="Google Shape;142;p6"/>
          <p:cNvSpPr/>
          <p:nvPr/>
        </p:nvSpPr>
        <p:spPr>
          <a:xfrm>
            <a:off x="651034" y="4915614"/>
            <a:ext cx="7841933" cy="595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None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Las cotizaciones tienen un tope máximo, lo que hace que los ingresos más altos paguen una tasa efectiva menor.</a:t>
            </a:r>
            <a:endParaRPr b="0" i="0" sz="1450" u="none" cap="none" strike="noStrike"/>
          </a:p>
        </p:txBody>
      </p:sp>
      <p:pic>
        <p:nvPicPr>
          <p:cNvPr descr="preencoded.png" id="143" name="Google Shape;143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1034" y="6068973"/>
            <a:ext cx="465058" cy="46505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6"/>
          <p:cNvSpPr/>
          <p:nvPr/>
        </p:nvSpPr>
        <p:spPr>
          <a:xfrm>
            <a:off x="651034" y="6720007"/>
            <a:ext cx="2325410" cy="290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800"/>
              <a:buFont typeface="Lato"/>
              <a:buNone/>
            </a:pPr>
            <a:r>
              <a:rPr b="1" i="0" lang="en-US" sz="18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Impuestos Especiales</a:t>
            </a:r>
            <a:endParaRPr b="0" i="0" sz="1800" u="none" cap="none" strike="noStrike"/>
          </a:p>
        </p:txBody>
      </p:sp>
      <p:sp>
        <p:nvSpPr>
          <p:cNvPr id="145" name="Google Shape;145;p6"/>
          <p:cNvSpPr/>
          <p:nvPr/>
        </p:nvSpPr>
        <p:spPr>
          <a:xfrm>
            <a:off x="651034" y="7122200"/>
            <a:ext cx="7841933" cy="595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450"/>
              <a:buFont typeface="Lato"/>
              <a:buNone/>
            </a:pPr>
            <a:r>
              <a:rPr b="0" i="0" lang="en-US" sz="14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Recaen sobre el consumo de ciertos productos, como el tabaco o los combustibles, afectando más a los hogares de bajos recursos.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1" name="Google Shape;15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2915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7"/>
          <p:cNvSpPr/>
          <p:nvPr/>
        </p:nvSpPr>
        <p:spPr>
          <a:xfrm>
            <a:off x="764143" y="3504962"/>
            <a:ext cx="9217819" cy="6823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8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250"/>
              <a:buFont typeface="Lato"/>
              <a:buNone/>
            </a:pPr>
            <a:r>
              <a:rPr b="1" i="0" lang="en-US" sz="42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Ventajas de los impuestos progresivos</a:t>
            </a:r>
            <a:endParaRPr b="0" i="0" sz="4250" u="none" cap="none" strike="noStrike"/>
          </a:p>
        </p:txBody>
      </p:sp>
      <p:pic>
        <p:nvPicPr>
          <p:cNvPr descr="preencoded.png" id="153" name="Google Shape;15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4143" y="4514731"/>
            <a:ext cx="4367332" cy="87332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7"/>
          <p:cNvSpPr/>
          <p:nvPr/>
        </p:nvSpPr>
        <p:spPr>
          <a:xfrm>
            <a:off x="982385" y="5715476"/>
            <a:ext cx="2729151" cy="3411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00"/>
              <a:buFont typeface="Lato"/>
              <a:buNone/>
            </a:pPr>
            <a:r>
              <a:rPr b="1" i="0" lang="en-US" sz="21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Mayor Equidad</a:t>
            </a:r>
            <a:endParaRPr b="0" i="0" sz="2100" u="none" cap="none" strike="noStrike"/>
          </a:p>
        </p:txBody>
      </p:sp>
      <p:sp>
        <p:nvSpPr>
          <p:cNvPr id="155" name="Google Shape;155;p7"/>
          <p:cNvSpPr/>
          <p:nvPr/>
        </p:nvSpPr>
        <p:spPr>
          <a:xfrm>
            <a:off x="982385" y="6187559"/>
            <a:ext cx="3930848" cy="1047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b="0" i="0" lang="en-US" sz="17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Contribuyen a reducir las desigualdades de ingresos y riqueza al gravar más a quienes tienen mayor capacidad de pago.</a:t>
            </a:r>
            <a:endParaRPr b="0" i="0" sz="1700" u="none" cap="none" strike="noStrike"/>
          </a:p>
        </p:txBody>
      </p:sp>
      <p:pic>
        <p:nvPicPr>
          <p:cNvPr descr="preencoded.png" id="156" name="Google Shape;156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31475" y="4514731"/>
            <a:ext cx="4367332" cy="87332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7"/>
          <p:cNvSpPr/>
          <p:nvPr/>
        </p:nvSpPr>
        <p:spPr>
          <a:xfrm>
            <a:off x="5349716" y="5715476"/>
            <a:ext cx="2729151" cy="3411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00"/>
              <a:buFont typeface="Lato"/>
              <a:buNone/>
            </a:pPr>
            <a:r>
              <a:rPr b="1" i="0" lang="en-US" sz="21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Recaudación Eficiente</a:t>
            </a:r>
            <a:endParaRPr b="0" i="0" sz="2100" u="none" cap="none" strike="noStrike"/>
          </a:p>
        </p:txBody>
      </p:sp>
      <p:sp>
        <p:nvSpPr>
          <p:cNvPr id="158" name="Google Shape;158;p7"/>
          <p:cNvSpPr/>
          <p:nvPr/>
        </p:nvSpPr>
        <p:spPr>
          <a:xfrm>
            <a:off x="5349716" y="6187559"/>
            <a:ext cx="3930848" cy="1047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b="0" i="0" lang="en-US" sz="17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Permiten obtener mayores ingresos fiscales, al concentrar la carga impositiva en los sectores de altos recursos.</a:t>
            </a:r>
            <a:endParaRPr b="0" i="0" sz="1700" u="none" cap="none" strike="noStrike"/>
          </a:p>
        </p:txBody>
      </p:sp>
      <p:pic>
        <p:nvPicPr>
          <p:cNvPr descr="preencoded.png" id="159" name="Google Shape;15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98806" y="4514731"/>
            <a:ext cx="4367332" cy="87332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7"/>
          <p:cNvSpPr/>
          <p:nvPr/>
        </p:nvSpPr>
        <p:spPr>
          <a:xfrm>
            <a:off x="9717048" y="5715476"/>
            <a:ext cx="2735461" cy="3411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100"/>
              <a:buFont typeface="Lato"/>
              <a:buNone/>
            </a:pPr>
            <a:r>
              <a:rPr b="1" i="0" lang="en-US" sz="21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Estabilidad Económica</a:t>
            </a:r>
            <a:endParaRPr b="0" i="0" sz="2100" u="none" cap="none" strike="noStrike"/>
          </a:p>
        </p:txBody>
      </p:sp>
      <p:sp>
        <p:nvSpPr>
          <p:cNvPr id="161" name="Google Shape;161;p7"/>
          <p:cNvSpPr/>
          <p:nvPr/>
        </p:nvSpPr>
        <p:spPr>
          <a:xfrm>
            <a:off x="9717048" y="6187559"/>
            <a:ext cx="3930848" cy="1047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b="0" i="0" lang="en-US" sz="170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Más ingresos para el Estado facilitan la provisión de bienes públicos y la implementación de políticas anticíclicas.</a:t>
            </a:r>
            <a:endParaRPr b="0" i="0" sz="1700" u="none" cap="none" strike="noStrike"/>
          </a:p>
        </p:txBody>
      </p:sp>
      <p:sp>
        <p:nvSpPr>
          <p:cNvPr id="162" name="Google Shape;162;p7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8" name="Google Shape;16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8"/>
          <p:cNvSpPr/>
          <p:nvPr/>
        </p:nvSpPr>
        <p:spPr>
          <a:xfrm>
            <a:off x="793790" y="801172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Desventajas de los impuestos regresivos</a:t>
            </a:r>
            <a:endParaRPr b="0" i="0" sz="4450" u="none" cap="none" strike="noStrike"/>
          </a:p>
        </p:txBody>
      </p:sp>
      <p:sp>
        <p:nvSpPr>
          <p:cNvPr id="170" name="Google Shape;170;p8"/>
          <p:cNvSpPr/>
          <p:nvPr/>
        </p:nvSpPr>
        <p:spPr>
          <a:xfrm>
            <a:off x="793790" y="2558891"/>
            <a:ext cx="7556421" cy="4869418"/>
          </a:xfrm>
          <a:prstGeom prst="roundRect">
            <a:avLst>
              <a:gd fmla="val 699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8"/>
          <p:cNvSpPr/>
          <p:nvPr/>
        </p:nvSpPr>
        <p:spPr>
          <a:xfrm>
            <a:off x="801410" y="2566511"/>
            <a:ext cx="7541181" cy="1739027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"/>
          <p:cNvSpPr/>
          <p:nvPr/>
        </p:nvSpPr>
        <p:spPr>
          <a:xfrm>
            <a:off x="1028224" y="2710220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Inequidad</a:t>
            </a:r>
            <a:endParaRPr b="0" i="0" sz="1750" u="none" cap="none" strike="noStrike"/>
          </a:p>
        </p:txBody>
      </p:sp>
      <p:sp>
        <p:nvSpPr>
          <p:cNvPr id="173" name="Google Shape;173;p8"/>
          <p:cNvSpPr/>
          <p:nvPr/>
        </p:nvSpPr>
        <p:spPr>
          <a:xfrm>
            <a:off x="4802624" y="2710220"/>
            <a:ext cx="331315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Afectan de manera desproporcionada a los contribuyentes de menores recursos.</a:t>
            </a:r>
            <a:endParaRPr b="0" i="0" sz="1750" u="none" cap="none" strike="noStrike"/>
          </a:p>
        </p:txBody>
      </p:sp>
      <p:sp>
        <p:nvSpPr>
          <p:cNvPr id="174" name="Google Shape;174;p8"/>
          <p:cNvSpPr/>
          <p:nvPr/>
        </p:nvSpPr>
        <p:spPr>
          <a:xfrm>
            <a:off x="801410" y="4305538"/>
            <a:ext cx="7541181" cy="1739027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"/>
          <p:cNvSpPr/>
          <p:nvPr/>
        </p:nvSpPr>
        <p:spPr>
          <a:xfrm>
            <a:off x="1028224" y="4449247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Menor Recaudación</a:t>
            </a:r>
            <a:endParaRPr b="0" i="0" sz="1750" u="none" cap="none" strike="noStrike"/>
          </a:p>
        </p:txBody>
      </p:sp>
      <p:sp>
        <p:nvSpPr>
          <p:cNvPr id="176" name="Google Shape;176;p8"/>
          <p:cNvSpPr/>
          <p:nvPr/>
        </p:nvSpPr>
        <p:spPr>
          <a:xfrm>
            <a:off x="4802624" y="4449247"/>
            <a:ext cx="331315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Al gravar de forma uniforme, se deja de captar ingresos que podrían obtenerse de los sectores de mayores ingresos.</a:t>
            </a:r>
            <a:endParaRPr b="0" i="0" sz="1750" u="none" cap="none" strike="noStrike"/>
          </a:p>
        </p:txBody>
      </p:sp>
      <p:sp>
        <p:nvSpPr>
          <p:cNvPr id="177" name="Google Shape;177;p8"/>
          <p:cNvSpPr/>
          <p:nvPr/>
        </p:nvSpPr>
        <p:spPr>
          <a:xfrm>
            <a:off x="801410" y="6044565"/>
            <a:ext cx="7541181" cy="137612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8"/>
          <p:cNvSpPr/>
          <p:nvPr/>
        </p:nvSpPr>
        <p:spPr>
          <a:xfrm>
            <a:off x="1028224" y="6188273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Limitado Efecto Redistributivo</a:t>
            </a:r>
            <a:endParaRPr b="0" i="0" sz="1750" u="none" cap="none" strike="noStrike"/>
          </a:p>
        </p:txBody>
      </p:sp>
      <p:sp>
        <p:nvSpPr>
          <p:cNvPr id="179" name="Google Shape;179;p8"/>
          <p:cNvSpPr/>
          <p:nvPr/>
        </p:nvSpPr>
        <p:spPr>
          <a:xfrm>
            <a:off x="4802624" y="6188273"/>
            <a:ext cx="331315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No contribuyen a reducir las brechas de desigualdad, y pueden incluso agravarlas.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b="1" i="0" lang="en-US" sz="445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Importancia de la progresividad en los sistemas tributarios</a:t>
            </a:r>
            <a:endParaRPr b="0" i="0" sz="4450" u="none" cap="none" strike="noStrike"/>
          </a:p>
        </p:txBody>
      </p:sp>
      <p:sp>
        <p:nvSpPr>
          <p:cNvPr id="186" name="Google Shape;186;p9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Justicia Fiscal</a:t>
            </a:r>
            <a:endParaRPr b="0" i="0" sz="2200" u="none" cap="none" strike="noStrike"/>
          </a:p>
        </p:txBody>
      </p:sp>
      <p:sp>
        <p:nvSpPr>
          <p:cNvPr id="187" name="Google Shape;187;p9"/>
          <p:cNvSpPr/>
          <p:nvPr/>
        </p:nvSpPr>
        <p:spPr>
          <a:xfrm>
            <a:off x="793790" y="4569738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 progresividad es clave para hacer que el sistema impositivo sea más justo y equitativo.</a:t>
            </a:r>
            <a:endParaRPr b="0" i="0" sz="1750" u="none" cap="none" strike="noStrike"/>
          </a:p>
        </p:txBody>
      </p:sp>
      <p:sp>
        <p:nvSpPr>
          <p:cNvPr id="188" name="Google Shape;188;p9"/>
          <p:cNvSpPr/>
          <p:nvPr/>
        </p:nvSpPr>
        <p:spPr>
          <a:xfrm>
            <a:off x="5332928" y="398859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Desarrollo Sostenible</a:t>
            </a:r>
            <a:endParaRPr b="0" i="0" sz="2200" u="none" cap="none" strike="noStrike"/>
          </a:p>
        </p:txBody>
      </p:sp>
      <p:sp>
        <p:nvSpPr>
          <p:cNvPr id="189" name="Google Shape;189;p9"/>
          <p:cNvSpPr/>
          <p:nvPr/>
        </p:nvSpPr>
        <p:spPr>
          <a:xfrm>
            <a:off x="5332928" y="4569738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Una mejor distribución de la carga fiscal facilita la movilidad social y el crecimiento económico inclusivo.</a:t>
            </a:r>
            <a:endParaRPr b="0" i="0" sz="1750" u="none" cap="none" strike="noStrike"/>
          </a:p>
        </p:txBody>
      </p:sp>
      <p:sp>
        <p:nvSpPr>
          <p:cNvPr id="190" name="Google Shape;190;p9"/>
          <p:cNvSpPr/>
          <p:nvPr/>
        </p:nvSpPr>
        <p:spPr>
          <a:xfrm>
            <a:off x="9872067" y="398859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b="1" i="0" lang="en-US" sz="2200" u="none" cap="none" strike="noStrik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Cohesión Social</a:t>
            </a:r>
            <a:endParaRPr b="0" i="0" sz="2200" u="none" cap="none" strike="noStrike"/>
          </a:p>
        </p:txBody>
      </p:sp>
      <p:sp>
        <p:nvSpPr>
          <p:cNvPr id="191" name="Google Shape;191;p9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b="0" i="0" lang="en-US" sz="1750" u="none" cap="none" strike="noStrik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La progresividad fortalece el contrato social, al mostrar que el sistema tributario es sensible a las diferencias de capacidad de pago.</a:t>
            </a:r>
            <a:endParaRPr b="0" i="0" sz="1750" u="none" cap="none" strike="noStrike"/>
          </a:p>
        </p:txBody>
      </p:sp>
      <p:sp>
        <p:nvSpPr>
          <p:cNvPr id="192" name="Google Shape;192;p9"/>
          <p:cNvSpPr/>
          <p:nvPr/>
        </p:nvSpPr>
        <p:spPr>
          <a:xfrm>
            <a:off x="12889225" y="7719300"/>
            <a:ext cx="1741200" cy="510300"/>
          </a:xfrm>
          <a:prstGeom prst="rect">
            <a:avLst/>
          </a:prstGeom>
          <a:solidFill>
            <a:srgbClr val="EFECE6"/>
          </a:solidFill>
          <a:ln cap="flat" cmpd="sng" w="9525">
            <a:solidFill>
              <a:srgbClr val="EFEC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2024-11-04T14:15:34Z</dcterms:created>
  <dc:creator>PptxGenJS</dc:creator>
</cp:coreProperties>
</file>